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8" r:id="rId3"/>
    <p:sldId id="260" r:id="rId4"/>
    <p:sldId id="257" r:id="rId5"/>
    <p:sldId id="261" r:id="rId6"/>
    <p:sldId id="266" r:id="rId7"/>
    <p:sldId id="268" r:id="rId8"/>
    <p:sldId id="269" r:id="rId9"/>
    <p:sldId id="272" r:id="rId10"/>
    <p:sldId id="270" r:id="rId11"/>
    <p:sldId id="271" r:id="rId12"/>
    <p:sldId id="273" r:id="rId13"/>
    <p:sldId id="265" r:id="rId14"/>
    <p:sldId id="263" r:id="rId15"/>
    <p:sldId id="262" r:id="rId16"/>
    <p:sldId id="264" r:id="rId17"/>
    <p:sldId id="2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02"/>
    <p:restoredTop sz="79661"/>
  </p:normalViewPr>
  <p:slideViewPr>
    <p:cSldViewPr snapToGrid="0">
      <p:cViewPr varScale="1">
        <p:scale>
          <a:sx n="90" d="100"/>
          <a:sy n="90" d="100"/>
        </p:scale>
        <p:origin x="232" y="336"/>
      </p:cViewPr>
      <p:guideLst/>
    </p:cSldViewPr>
  </p:slideViewPr>
  <p:notesTextViewPr>
    <p:cViewPr>
      <p:scale>
        <a:sx n="140" d="100"/>
        <a:sy n="140" d="100"/>
      </p:scale>
      <p:origin x="0" y="-52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2C929-5B06-5142-82A2-2A83A528A222}" type="datetimeFigureOut">
              <a:rPr lang="en-US" smtClean="0"/>
              <a:t>12/1/25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BFB724-9D6E-ED48-9C0C-76F8F328C147}" type="slidenum">
              <a:rPr lang="en-US" smtClean="0"/>
              <a:t>‹#›</a:t>
            </a:fld>
            <a:endParaRPr lang="en-US"/>
          </a:p>
        </p:txBody>
      </p:sp>
    </p:spTree>
    <p:extLst>
      <p:ext uri="{BB962C8B-B14F-4D97-AF65-F5344CB8AC3E}">
        <p14:creationId xmlns:p14="http://schemas.microsoft.com/office/powerpoint/2010/main" val="257198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VIDEO CLIP]</a:t>
            </a:r>
          </a:p>
          <a:p>
            <a:endParaRPr lang="en-US" dirty="0"/>
          </a:p>
          <a:p>
            <a:r>
              <a:rPr lang="en-US" dirty="0"/>
              <a:t>[BRIEF INTRO]</a:t>
            </a:r>
          </a:p>
          <a:p>
            <a:pPr marL="171450" indent="-171450">
              <a:buFont typeface="Arial" panose="020B0604020202020204" pitchFamily="34" charset="0"/>
              <a:buChar char="•"/>
            </a:pPr>
            <a:r>
              <a:rPr lang="en-US" dirty="0"/>
              <a:t>The Nativity Story – Zechariah (an old priest) in the Temple</a:t>
            </a:r>
          </a:p>
          <a:p>
            <a:pPr marL="171450" indent="-171450">
              <a:buFont typeface="Arial" panose="020B0604020202020204" pitchFamily="34" charset="0"/>
              <a:buChar char="•"/>
            </a:pPr>
            <a:r>
              <a:rPr lang="en-US" dirty="0"/>
              <a:t>An angel of the Lord speaks</a:t>
            </a:r>
            <a:br>
              <a:rPr lang="en-US" dirty="0"/>
            </a:br>
            <a:endParaRPr lang="en-US" dirty="0"/>
          </a:p>
          <a:p>
            <a:r>
              <a:rPr lang="en-US" dirty="0"/>
              <a:t>This Advent season we’re in a series on John the Baptist—the prophet who prepared the way for Jesus’ coming. Through his message of repentance, grace, and renewal, we’re looking at what it means to prepare our hearts for Christ’s arrival and to live as witnesses of his light. Each week we’re being invited into the hope, peace, joy, and love of Advent, leading to the celebration of Christ’s birth and the call to let his life increase in us. </a:t>
            </a:r>
          </a:p>
          <a:p>
            <a:endParaRPr lang="en-US" dirty="0"/>
          </a:p>
          <a:p>
            <a:r>
              <a:rPr lang="en-US" dirty="0"/>
              <a:t>Last week we began our series with an introduction to the message and ministry of John the Baptist, and with an invitation to prepare our hearts for the coming of the Lord as we journey through Advent to Christmas. In this second message…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1</a:t>
            </a:fld>
            <a:endParaRPr lang="en-US"/>
          </a:p>
        </p:txBody>
      </p:sp>
    </p:spTree>
    <p:extLst>
      <p:ext uri="{BB962C8B-B14F-4D97-AF65-F5344CB8AC3E}">
        <p14:creationId xmlns:p14="http://schemas.microsoft.com/office/powerpoint/2010/main" val="185886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BFB724-9D6E-ED48-9C0C-76F8F328C147}" type="slidenum">
              <a:rPr lang="en-US" smtClean="0"/>
              <a:t>10</a:t>
            </a:fld>
            <a:endParaRPr lang="en-US"/>
          </a:p>
        </p:txBody>
      </p:sp>
    </p:spTree>
    <p:extLst>
      <p:ext uri="{BB962C8B-B14F-4D97-AF65-F5344CB8AC3E}">
        <p14:creationId xmlns:p14="http://schemas.microsoft.com/office/powerpoint/2010/main" val="170678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TAKEAWAYS &amp; COMMENT BRIEFLY]</a:t>
            </a:r>
          </a:p>
          <a:p>
            <a:r>
              <a:rPr lang="en-US" b="1" dirty="0"/>
              <a:t>1. God’s grace goes before us—long before we notice it.</a:t>
            </a:r>
          </a:p>
          <a:p>
            <a:r>
              <a:rPr lang="en-US" b="0" dirty="0"/>
              <a:t>Like the surprising grace that surrounded Zechariah and Elizabeth, God is already at work in unseen ways, preparing blessings, opportunities, and encouragement we don’t yet recognize.</a:t>
            </a:r>
          </a:p>
          <a:p>
            <a:r>
              <a:rPr lang="en-US" b="1" dirty="0"/>
              <a:t>2. God’s grace meets us in our doubts and disappointments.</a:t>
            </a:r>
          </a:p>
          <a:p>
            <a:r>
              <a:rPr lang="en-US" b="0" dirty="0"/>
              <a:t>Zechariah’s story shows that God does not abandon us when our faith falters. Instead, He works patiently within our uncertainty, turning our silence, waiting, and frustration into a deeper trust.</a:t>
            </a:r>
          </a:p>
          <a:p>
            <a:r>
              <a:rPr lang="en-US" b="1" dirty="0"/>
              <a:t>3. God’s grace invites us to participate in His story.</a:t>
            </a:r>
          </a:p>
          <a:p>
            <a:r>
              <a:rPr lang="en-US" b="0" dirty="0"/>
              <a:t>John’s birth reminds us that grace doesn’t just comfort—it commissions. God graciously calls ordinary people into His redemptive work, giving us a part to play in preparing the way for Christ.</a:t>
            </a:r>
          </a:p>
          <a:p>
            <a:endParaRPr lang="en-US" dirty="0"/>
          </a:p>
          <a:p>
            <a:r>
              <a:rPr lang="en-US" dirty="0"/>
              <a:t>Listen to what the apostle Peter wrote in his epistle…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11</a:t>
            </a:fld>
            <a:endParaRPr lang="en-US"/>
          </a:p>
        </p:txBody>
      </p:sp>
    </p:spTree>
    <p:extLst>
      <p:ext uri="{BB962C8B-B14F-4D97-AF65-F5344CB8AC3E}">
        <p14:creationId xmlns:p14="http://schemas.microsoft.com/office/powerpoint/2010/main" val="4256220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4D32B-39B1-A493-B7A8-5CCEEB707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35B6C-24F0-AA19-1010-0FA920579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24215-F2CC-8CB9-F314-16E3003637C2}"/>
              </a:ext>
            </a:extLst>
          </p:cNvPr>
          <p:cNvSpPr>
            <a:spLocks noGrp="1"/>
          </p:cNvSpPr>
          <p:nvPr>
            <p:ph type="body" idx="1"/>
          </p:nvPr>
        </p:nvSpPr>
        <p:spPr/>
        <p:txBody>
          <a:bodyPr/>
          <a:lstStyle/>
          <a:p>
            <a:r>
              <a:rPr lang="en-US" dirty="0"/>
              <a:t>[READ PASSAGE &amp; COMMENT]</a:t>
            </a:r>
          </a:p>
          <a:p>
            <a:pPr marL="171450" indent="-171450">
              <a:buFont typeface="Arial" panose="020B0604020202020204" pitchFamily="34" charset="0"/>
              <a:buChar char="•"/>
            </a:pPr>
            <a:r>
              <a:rPr lang="en-US" dirty="0"/>
              <a:t>We can’t give away what we haven’t received ourselves</a:t>
            </a:r>
          </a:p>
          <a:p>
            <a:pPr marL="171450" indent="-171450">
              <a:buFont typeface="Arial" panose="020B0604020202020204" pitchFamily="34" charset="0"/>
              <a:buChar char="•"/>
            </a:pPr>
            <a:r>
              <a:rPr lang="en-US" dirty="0"/>
              <a:t>Therefore, we may need to have our own eyes opened to how gracious God has been to us, so that we can experience the gratitude and the joy that compels us to pass on that same grace to others.</a:t>
            </a:r>
          </a:p>
          <a:p>
            <a:endParaRPr lang="en-US" dirty="0"/>
          </a:p>
          <a:p>
            <a:r>
              <a:rPr lang="en-US" dirty="0"/>
              <a:t>And so, let’s begin there with questions to help us reflect and respond to this message… [NEXT SLIDE]</a:t>
            </a:r>
          </a:p>
        </p:txBody>
      </p:sp>
      <p:sp>
        <p:nvSpPr>
          <p:cNvPr id="4" name="Slide Number Placeholder 3">
            <a:extLst>
              <a:ext uri="{FF2B5EF4-FFF2-40B4-BE49-F238E27FC236}">
                <a16:creationId xmlns:a16="http://schemas.microsoft.com/office/drawing/2014/main" id="{63C30F9C-EFD9-6762-F6F1-51BEE3D50A6D}"/>
              </a:ext>
            </a:extLst>
          </p:cNvPr>
          <p:cNvSpPr>
            <a:spLocks noGrp="1"/>
          </p:cNvSpPr>
          <p:nvPr>
            <p:ph type="sldNum" sz="quarter" idx="5"/>
          </p:nvPr>
        </p:nvSpPr>
        <p:spPr/>
        <p:txBody>
          <a:bodyPr/>
          <a:lstStyle/>
          <a:p>
            <a:fld id="{B8BFB724-9D6E-ED48-9C0C-76F8F328C147}" type="slidenum">
              <a:rPr lang="en-US" smtClean="0"/>
              <a:t>12</a:t>
            </a:fld>
            <a:endParaRPr lang="en-US"/>
          </a:p>
        </p:txBody>
      </p:sp>
    </p:spTree>
    <p:extLst>
      <p:ext uri="{BB962C8B-B14F-4D97-AF65-F5344CB8AC3E}">
        <p14:creationId xmlns:p14="http://schemas.microsoft.com/office/powerpoint/2010/main" val="2799466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BFB724-9D6E-ED48-9C0C-76F8F328C147}" type="slidenum">
              <a:rPr lang="en-US" smtClean="0"/>
              <a:t>13</a:t>
            </a:fld>
            <a:endParaRPr lang="en-US"/>
          </a:p>
        </p:txBody>
      </p:sp>
    </p:spTree>
    <p:extLst>
      <p:ext uri="{BB962C8B-B14F-4D97-AF65-F5344CB8AC3E}">
        <p14:creationId xmlns:p14="http://schemas.microsoft.com/office/powerpoint/2010/main" val="16491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BFB724-9D6E-ED48-9C0C-76F8F328C147}" type="slidenum">
              <a:rPr lang="en-US" smtClean="0"/>
              <a:t>14</a:t>
            </a:fld>
            <a:endParaRPr lang="en-US"/>
          </a:p>
        </p:txBody>
      </p:sp>
    </p:spTree>
    <p:extLst>
      <p:ext uri="{BB962C8B-B14F-4D97-AF65-F5344CB8AC3E}">
        <p14:creationId xmlns:p14="http://schemas.microsoft.com/office/powerpoint/2010/main" val="650309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8BFB724-9D6E-ED48-9C0C-76F8F328C147}" type="slidenum">
              <a:rPr lang="en-US" smtClean="0"/>
              <a:t>15</a:t>
            </a:fld>
            <a:endParaRPr lang="en-US"/>
          </a:p>
        </p:txBody>
      </p:sp>
    </p:spTree>
    <p:extLst>
      <p:ext uri="{BB962C8B-B14F-4D97-AF65-F5344CB8AC3E}">
        <p14:creationId xmlns:p14="http://schemas.microsoft.com/office/powerpoint/2010/main" val="3243645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[READ QUESTIONS &amp; COMMENT]</a:t>
            </a:r>
          </a:p>
          <a:p>
            <a:pPr marL="228600" indent="-228600">
              <a:buAutoNum type="arabicPeriod"/>
            </a:pPr>
            <a:r>
              <a:rPr lang="en-US" dirty="0"/>
              <a:t>Where have you recently seen God’s grace at work in ways you didn’t recognize at first—perhaps only in hindsight?</a:t>
            </a:r>
          </a:p>
          <a:p>
            <a:pPr marL="228600" indent="-228600">
              <a:buAutoNum type="arabicPeriod"/>
            </a:pPr>
            <a:r>
              <a:rPr lang="en-US" dirty="0"/>
              <a:t>How do you typically respond to seasons of disappointment or doubt, and how might Zechariah’s story invite you to trust God differently?</a:t>
            </a:r>
          </a:p>
          <a:p>
            <a:pPr marL="228600" indent="-228600">
              <a:buAutoNum type="arabicPeriod"/>
            </a:pPr>
            <a:r>
              <a:rPr lang="en-US" dirty="0"/>
              <a:t>What opportunities might God be graciously giving you right now to participate in His redemptive work—in your family, church, or community?</a:t>
            </a:r>
          </a:p>
          <a:p>
            <a:pPr marL="0" indent="0">
              <a:buNone/>
            </a:pPr>
            <a:endParaRPr lang="en-US" dirty="0"/>
          </a:p>
          <a:p>
            <a:r>
              <a:rPr lang="en-US" dirty="0"/>
              <a:t>Let’s pray… [NEXT SLIDE FOR CLOSING PRAYER]</a:t>
            </a:r>
          </a:p>
        </p:txBody>
      </p:sp>
      <p:sp>
        <p:nvSpPr>
          <p:cNvPr id="4" name="Slide Number Placeholder 3"/>
          <p:cNvSpPr>
            <a:spLocks noGrp="1"/>
          </p:cNvSpPr>
          <p:nvPr>
            <p:ph type="sldNum" sz="quarter" idx="5"/>
          </p:nvPr>
        </p:nvSpPr>
        <p:spPr/>
        <p:txBody>
          <a:bodyPr/>
          <a:lstStyle/>
          <a:p>
            <a:fld id="{B8BFB724-9D6E-ED48-9C0C-76F8F328C147}" type="slidenum">
              <a:rPr lang="en-US" smtClean="0"/>
              <a:t>16</a:t>
            </a:fld>
            <a:endParaRPr lang="en-US"/>
          </a:p>
        </p:txBody>
      </p:sp>
    </p:spTree>
    <p:extLst>
      <p:ext uri="{BB962C8B-B14F-4D97-AF65-F5344CB8AC3E}">
        <p14:creationId xmlns:p14="http://schemas.microsoft.com/office/powerpoint/2010/main" val="674680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dirty="0"/>
              <a:t>[APOSTLES’ CREED]</a:t>
            </a:r>
          </a:p>
          <a:p>
            <a:endParaRPr lang="en-US" dirty="0"/>
          </a:p>
          <a:p>
            <a:r>
              <a:rPr lang="en-US" dirty="0"/>
              <a:t>[COMMUNION]</a:t>
            </a:r>
          </a:p>
          <a:p>
            <a:endParaRPr lang="en-US" dirty="0"/>
          </a:p>
          <a:p>
            <a:r>
              <a:rPr lang="en-US" b="1" dirty="0"/>
              <a:t>Benediction</a:t>
            </a:r>
          </a:p>
          <a:p>
            <a:r>
              <a:rPr lang="en-US" dirty="0"/>
              <a:t>Go now as a people prepared for the Lord.</a:t>
            </a:r>
          </a:p>
          <a:p>
            <a:r>
              <a:rPr lang="en-US" dirty="0"/>
              <a:t>Walk in His grace, bear the fruit of His Spirit,</a:t>
            </a:r>
          </a:p>
          <a:p>
            <a:r>
              <a:rPr lang="en-US" dirty="0"/>
              <a:t>and shine with the light of Christ in all you do.</a:t>
            </a:r>
          </a:p>
          <a:p>
            <a:r>
              <a:rPr lang="en-US" dirty="0"/>
              <a:t>May the peace of God guard your hearts,</a:t>
            </a:r>
          </a:p>
          <a:p>
            <a:r>
              <a:rPr lang="en-US" dirty="0"/>
              <a:t>and may Christ increase in you—</a:t>
            </a:r>
          </a:p>
          <a:p>
            <a:r>
              <a:rPr lang="en-US" dirty="0"/>
              <a:t>today and always.</a:t>
            </a:r>
          </a:p>
          <a:p>
            <a:r>
              <a:rPr lang="en-US" dirty="0"/>
              <a:t>Amen.</a:t>
            </a:r>
          </a:p>
        </p:txBody>
      </p:sp>
      <p:sp>
        <p:nvSpPr>
          <p:cNvPr id="4" name="Slide Number Placeholder 3"/>
          <p:cNvSpPr>
            <a:spLocks noGrp="1"/>
          </p:cNvSpPr>
          <p:nvPr>
            <p:ph type="sldNum" sz="quarter" idx="5"/>
          </p:nvPr>
        </p:nvSpPr>
        <p:spPr/>
        <p:txBody>
          <a:bodyPr/>
          <a:lstStyle/>
          <a:p>
            <a:fld id="{B8BFB724-9D6E-ED48-9C0C-76F8F328C147}" type="slidenum">
              <a:rPr lang="en-US" smtClean="0"/>
              <a:t>17</a:t>
            </a:fld>
            <a:endParaRPr lang="en-US"/>
          </a:p>
        </p:txBody>
      </p:sp>
    </p:spTree>
    <p:extLst>
      <p:ext uri="{BB962C8B-B14F-4D97-AF65-F5344CB8AC3E}">
        <p14:creationId xmlns:p14="http://schemas.microsoft.com/office/powerpoint/2010/main" val="346514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God is Gracious. </a:t>
            </a:r>
            <a:r>
              <a:rPr lang="en-US" b="0" dirty="0"/>
              <a:t>We’re going back to the beginning of John’s story—all the way back to how God supernaturally intervened in the life of his parents, bringing about his birth. And in keeping with the biblical story, every significant turning point or major event in the narrative of God’s redemptive work in history, happens through an act of God’s grace. And as we will see this morning, so it is with our own lives. </a:t>
            </a:r>
          </a:p>
          <a:p>
            <a:endParaRPr lang="en-US" dirty="0"/>
          </a:p>
          <a:p>
            <a:r>
              <a:rPr lang="en-US" dirty="0"/>
              <a:t>Let’s begin now with our main Scripture reading for today. Please open your Bible to the Gospel of Luke…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2</a:t>
            </a:fld>
            <a:endParaRPr lang="en-US"/>
          </a:p>
        </p:txBody>
      </p:sp>
    </p:spTree>
    <p:extLst>
      <p:ext uri="{BB962C8B-B14F-4D97-AF65-F5344CB8AC3E}">
        <p14:creationId xmlns:p14="http://schemas.microsoft.com/office/powerpoint/2010/main" val="418965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PEOPLE TO STAND &amp; READ LUKE 1:5-25 NIV]</a:t>
            </a:r>
          </a:p>
          <a:p>
            <a:r>
              <a:rPr lang="en-US" i="1" dirty="0"/>
              <a:t>This is the word of the Lord. Thanks be to God. </a:t>
            </a:r>
            <a:r>
              <a:rPr lang="en-US" dirty="0"/>
              <a:t>You may be seated.</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What ways have you experienced God’s grace in your life?</a:t>
            </a:r>
          </a:p>
          <a:p>
            <a:pPr marL="171450" indent="-171450">
              <a:buFont typeface="Arial" panose="020B0604020202020204" pitchFamily="34" charset="0"/>
              <a:buChar char="•"/>
            </a:pPr>
            <a:r>
              <a:rPr lang="en-US" dirty="0"/>
              <a:t>My own life: (1) wedding ceremony; (2) unexpected financial gifts; (3) unanswered prayers; (4) horrible things that happened—God brought good out of serious trials and hardships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What do we mean by “grace” and that God is gracious? In his book, </a:t>
            </a:r>
            <a:r>
              <a:rPr lang="en-US" i="1" dirty="0"/>
              <a:t>Prepare the Way for the Lord</a:t>
            </a:r>
            <a:r>
              <a:rPr lang="en-US" dirty="0"/>
              <a:t>, Adam Hamilton writes this…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3</a:t>
            </a:fld>
            <a:endParaRPr lang="en-US"/>
          </a:p>
        </p:txBody>
      </p:sp>
    </p:spTree>
    <p:extLst>
      <p:ext uri="{BB962C8B-B14F-4D97-AF65-F5344CB8AC3E}">
        <p14:creationId xmlns:p14="http://schemas.microsoft.com/office/powerpoint/2010/main" val="1128235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 &amp; COMMENT]</a:t>
            </a:r>
          </a:p>
          <a:p>
            <a:endParaRPr lang="en-US" dirty="0"/>
          </a:p>
          <a:p>
            <a:r>
              <a:rPr lang="en-US" dirty="0"/>
              <a:t>The Greek word </a:t>
            </a:r>
            <a:r>
              <a:rPr lang="en-US" dirty="0" err="1"/>
              <a:t>charis</a:t>
            </a:r>
            <a:r>
              <a:rPr lang="en-US" dirty="0"/>
              <a:t>—which is translated as "grace" in the New Testament—was a common term in the broader Greco-Roman world, but it was not considered a virtue. It typically referred to a system of patronage and reciprocal obligations: Wealthy patrons provided gifts or assistance (</a:t>
            </a:r>
            <a:r>
              <a:rPr lang="en-US" dirty="0" err="1"/>
              <a:t>charis</a:t>
            </a:r>
            <a:r>
              <a:rPr lang="en-US" dirty="0"/>
              <a:t>) to those of a lesser status (clients). While the initial gift was free, it came with a strong social expectation of gratitude and a sense of obligation on the recipient's part. </a:t>
            </a:r>
          </a:p>
          <a:p>
            <a:endParaRPr lang="en-US" dirty="0"/>
          </a:p>
          <a:p>
            <a:r>
              <a:rPr lang="en-US" dirty="0"/>
              <a:t>But the Christian concept of </a:t>
            </a:r>
            <a:r>
              <a:rPr lang="en-US" i="1" dirty="0"/>
              <a:t>grace </a:t>
            </a:r>
            <a:r>
              <a:rPr lang="en-US" dirty="0"/>
              <a:t>fundamentally redefined the term. In Christian theology, grace is the "free and undeserved help that God gives us”—a divine gift that humans cannot earn through their own merit or effort. Remember what the apostle Paul wrote in Ephesians 2:8-9 – “For it is by grace you have been saved, through faith—and this is not from yourselves, it is the gift of God—not by works, so that no one can boast.” And when that grace is given to us by God, our response to him does not come out of a social or religious obligation, instead, it springs up like a joyful child who has been given a gift from a loving parent. </a:t>
            </a:r>
          </a:p>
          <a:p>
            <a:endParaRPr lang="en-US" dirty="0"/>
          </a:p>
          <a:p>
            <a:r>
              <a:rPr lang="en-US" dirty="0"/>
              <a:t>And this is the God who looks like Jesus. He’s a God who surprises us with gifts of his grace, but he’s also a God who is approachable—his grace is available to those in need of it, especially in times of temptation and trial. That is why the author of Hebrews wrote this in Hebrews 4:16 – “Let us then approach God’s throne of grace with confidence, so that we may receive mercy and find grace to help us in our time of need.” </a:t>
            </a:r>
          </a:p>
          <a:p>
            <a:endParaRPr lang="en-US" dirty="0"/>
          </a:p>
          <a:p>
            <a:r>
              <a:rPr lang="en-US" dirty="0"/>
              <a:t>And it goes without saying that Zechariah and Elizabeth were an older couple in a time of need, but they had given up on God answering one of their prayers. In fact, it’s quite possible that they had stopped praying for something that seemed impossible in their old age: their first child.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4</a:t>
            </a:fld>
            <a:endParaRPr lang="en-US"/>
          </a:p>
        </p:txBody>
      </p:sp>
    </p:spTree>
    <p:extLst>
      <p:ext uri="{BB962C8B-B14F-4D97-AF65-F5344CB8AC3E}">
        <p14:creationId xmlns:p14="http://schemas.microsoft.com/office/powerpoint/2010/main" val="3964675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Zechariah and Elizabeth had battled infertility for many years, which would have been seen by many at that times as a judgment from God (i.e., God had closed her womb), but they were still steadfast in their faith. Zechariah still faithfully served in the Temple, and Elizabeth was the supportive wife. However, you can keep to the path of righteousness and still become callous to good news and skeptical of God doing the seemingly impossible because of your life experiences. We can all relate to that in some way. Sure, God is gracious. But it can seem at times like that grace is lavishly poured out on others, just not you.</a:t>
            </a:r>
          </a:p>
          <a:p>
            <a:r>
              <a:rPr lang="en-US" dirty="0"/>
              <a:t>​</a:t>
            </a:r>
          </a:p>
          <a:p>
            <a:r>
              <a:rPr lang="en-US" dirty="0"/>
              <a:t>Perhaps it’s after years of asking ”Why, Lord?” that Zechariah isn’t at his best and able to joyfully receive the words of the heavenly messenger in the Temple.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5</a:t>
            </a:fld>
            <a:endParaRPr lang="en-US"/>
          </a:p>
        </p:txBody>
      </p:sp>
    </p:spTree>
    <p:extLst>
      <p:ext uri="{BB962C8B-B14F-4D97-AF65-F5344CB8AC3E}">
        <p14:creationId xmlns:p14="http://schemas.microsoft.com/office/powerpoint/2010/main" val="932514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think about it. As Zechariah is feeding the altar of incense, where the rising smoke represents the prayers of the people to God, the angel Gabriel comes to Zechariah with a promise of good news. But Zechariah can’t fully receive it (it’s too much for him, even though he had prayed for this for years), and he moves into silence for the duration of Elizabeth’s pregnancy. Even she will keep her gift hidden for several months. </a:t>
            </a:r>
          </a:p>
          <a:p>
            <a:endParaRPr lang="en-US" dirty="0"/>
          </a:p>
          <a:p>
            <a:r>
              <a:rPr lang="en-US" dirty="0"/>
              <a:t>Friends, we all understand this: sometimes weariness (even old age) can harden us and prevent us from recognizing and receiving God’s grace in our lives. It’s been a hard journey. We’ve struggled and toiled with something for longer than we can remember. Our grief has scarred and calloused us. And we’re left waiting; trying not to be unbelieving, bitter, or cynical; just clinging to whatever faith we have left. ​</a:t>
            </a:r>
          </a:p>
          <a:p>
            <a:endParaRPr lang="en-US" dirty="0"/>
          </a:p>
          <a:p>
            <a:r>
              <a:rPr lang="en-US" dirty="0"/>
              <a:t>And slowly, but surely, the seed of God’s gracious gift grows inside of you. It becomes harder to ignore or deny. And as you reflect on the love, the mercy, and the grace of God, your heart softens and you begin to experience something you never thought you’d experience again: joy. And God makes a way where there seemed to be no way. Just as he has done so many times before with countless others, the Lord births something new in you.</a:t>
            </a:r>
          </a:p>
          <a:p>
            <a:endParaRPr lang="en-US" dirty="0"/>
          </a:p>
          <a:p>
            <a:r>
              <a:rPr lang="en-US" dirty="0"/>
              <a:t>Let’s see how that plays out for Zechariah and Elizabeth by reading the rest of Luke chapter 1…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6</a:t>
            </a:fld>
            <a:endParaRPr lang="en-US"/>
          </a:p>
        </p:txBody>
      </p:sp>
    </p:spTree>
    <p:extLst>
      <p:ext uri="{BB962C8B-B14F-4D97-AF65-F5344CB8AC3E}">
        <p14:creationId xmlns:p14="http://schemas.microsoft.com/office/powerpoint/2010/main" val="218823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a:t>
            </a:r>
          </a:p>
          <a:p>
            <a:pPr marL="171450" indent="-171450">
              <a:buFont typeface="Arial" panose="020B0604020202020204" pitchFamily="34" charset="0"/>
              <a:buChar char="•"/>
            </a:pPr>
            <a:r>
              <a:rPr lang="en-US" dirty="0"/>
              <a:t>John (</a:t>
            </a:r>
            <a:r>
              <a:rPr lang="en-US" i="1" dirty="0"/>
              <a:t>Johanan</a:t>
            </a:r>
            <a:r>
              <a:rPr lang="en-US" dirty="0"/>
              <a:t>) – the Lord is gracious</a:t>
            </a:r>
          </a:p>
          <a:p>
            <a:pPr marL="171450" indent="-171450">
              <a:buFont typeface="Arial" panose="020B0604020202020204" pitchFamily="34" charset="0"/>
              <a:buChar char="•"/>
            </a:pPr>
            <a:r>
              <a:rPr lang="en-US" dirty="0"/>
              <a:t>“His name is John” – Zechariah aligns his heart with God’s will and his speech returns</a:t>
            </a:r>
          </a:p>
          <a:p>
            <a:pPr marL="171450" indent="-171450">
              <a:buFont typeface="Arial" panose="020B0604020202020204" pitchFamily="34" charset="0"/>
              <a:buChar char="•"/>
            </a:pPr>
            <a:r>
              <a:rPr lang="en-US" dirty="0"/>
              <a:t>Zechariah’s song: a song that was brewing in his heart can now be released</a:t>
            </a:r>
          </a:p>
          <a:p>
            <a:endParaRPr lang="en-US" dirty="0"/>
          </a:p>
          <a:p>
            <a:r>
              <a:rPr lang="en-US" dirty="0"/>
              <a:t>If you’re taking notes, here are three main takeaways from this message…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7</a:t>
            </a:fld>
            <a:endParaRPr lang="en-US"/>
          </a:p>
        </p:txBody>
      </p:sp>
    </p:spTree>
    <p:extLst>
      <p:ext uri="{BB962C8B-B14F-4D97-AF65-F5344CB8AC3E}">
        <p14:creationId xmlns:p14="http://schemas.microsoft.com/office/powerpoint/2010/main" val="206881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BFB724-9D6E-ED48-9C0C-76F8F328C147}" type="slidenum">
              <a:rPr lang="en-US" smtClean="0"/>
              <a:t>8</a:t>
            </a:fld>
            <a:endParaRPr lang="en-US"/>
          </a:p>
        </p:txBody>
      </p:sp>
    </p:spTree>
    <p:extLst>
      <p:ext uri="{BB962C8B-B14F-4D97-AF65-F5344CB8AC3E}">
        <p14:creationId xmlns:p14="http://schemas.microsoft.com/office/powerpoint/2010/main" val="228192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BFB724-9D6E-ED48-9C0C-76F8F328C147}" type="slidenum">
              <a:rPr lang="en-US" smtClean="0"/>
              <a:t>9</a:t>
            </a:fld>
            <a:endParaRPr lang="en-US"/>
          </a:p>
        </p:txBody>
      </p:sp>
    </p:spTree>
    <p:extLst>
      <p:ext uri="{BB962C8B-B14F-4D97-AF65-F5344CB8AC3E}">
        <p14:creationId xmlns:p14="http://schemas.microsoft.com/office/powerpoint/2010/main" val="712315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028A3-F22D-6613-6749-9E94BF445B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9CEB52-AFD2-79DD-5D92-A552CF40D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AF4F22-5961-4C1D-6CD1-BC86901C1923}"/>
              </a:ext>
            </a:extLst>
          </p:cNvPr>
          <p:cNvSpPr>
            <a:spLocks noGrp="1"/>
          </p:cNvSpPr>
          <p:nvPr>
            <p:ph type="dt" sz="half" idx="10"/>
          </p:nvPr>
        </p:nvSpPr>
        <p:spPr/>
        <p:txBody>
          <a:bodyPr/>
          <a:lstStyle/>
          <a:p>
            <a:fld id="{EE2F7A0E-E7C7-CF4F-BE83-EDB0CED0567E}" type="datetimeFigureOut">
              <a:rPr lang="en-US" smtClean="0"/>
              <a:t>12/1/25</a:t>
            </a:fld>
            <a:endParaRPr lang="en-US"/>
          </a:p>
        </p:txBody>
      </p:sp>
      <p:sp>
        <p:nvSpPr>
          <p:cNvPr id="5" name="Footer Placeholder 4">
            <a:extLst>
              <a:ext uri="{FF2B5EF4-FFF2-40B4-BE49-F238E27FC236}">
                <a16:creationId xmlns:a16="http://schemas.microsoft.com/office/drawing/2014/main" id="{21FE00CA-8A4F-8ED1-34D8-F35D8A24B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142C2-6418-2755-C237-1F0BB05DBE09}"/>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044858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BDFB-4850-AA20-56B4-26B7B9B889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69C220-76A7-9402-4CF0-F6262C2C7D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8BDD66-873E-DC5E-0EBD-638C7A6149DE}"/>
              </a:ext>
            </a:extLst>
          </p:cNvPr>
          <p:cNvSpPr>
            <a:spLocks noGrp="1"/>
          </p:cNvSpPr>
          <p:nvPr>
            <p:ph type="dt" sz="half" idx="10"/>
          </p:nvPr>
        </p:nvSpPr>
        <p:spPr/>
        <p:txBody>
          <a:bodyPr/>
          <a:lstStyle/>
          <a:p>
            <a:fld id="{EE2F7A0E-E7C7-CF4F-BE83-EDB0CED0567E}" type="datetimeFigureOut">
              <a:rPr lang="en-US" smtClean="0"/>
              <a:t>12/1/25</a:t>
            </a:fld>
            <a:endParaRPr lang="en-US"/>
          </a:p>
        </p:txBody>
      </p:sp>
      <p:sp>
        <p:nvSpPr>
          <p:cNvPr id="5" name="Footer Placeholder 4">
            <a:extLst>
              <a:ext uri="{FF2B5EF4-FFF2-40B4-BE49-F238E27FC236}">
                <a16:creationId xmlns:a16="http://schemas.microsoft.com/office/drawing/2014/main" id="{45989AB9-E4F9-2A61-2F31-179111D92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587B6-350C-8D5F-34B1-04C743E95772}"/>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14956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FED3A8-42E2-901B-A8BD-F24AB38DD7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2859F2-86CB-5E7A-6DEA-D380F51DAB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6016F-F928-ADB6-2455-CB08C35DE3DA}"/>
              </a:ext>
            </a:extLst>
          </p:cNvPr>
          <p:cNvSpPr>
            <a:spLocks noGrp="1"/>
          </p:cNvSpPr>
          <p:nvPr>
            <p:ph type="dt" sz="half" idx="10"/>
          </p:nvPr>
        </p:nvSpPr>
        <p:spPr/>
        <p:txBody>
          <a:bodyPr/>
          <a:lstStyle/>
          <a:p>
            <a:fld id="{EE2F7A0E-E7C7-CF4F-BE83-EDB0CED0567E}" type="datetimeFigureOut">
              <a:rPr lang="en-US" smtClean="0"/>
              <a:t>12/1/25</a:t>
            </a:fld>
            <a:endParaRPr lang="en-US"/>
          </a:p>
        </p:txBody>
      </p:sp>
      <p:sp>
        <p:nvSpPr>
          <p:cNvPr id="5" name="Footer Placeholder 4">
            <a:extLst>
              <a:ext uri="{FF2B5EF4-FFF2-40B4-BE49-F238E27FC236}">
                <a16:creationId xmlns:a16="http://schemas.microsoft.com/office/drawing/2014/main" id="{01F606D6-B469-29B5-432C-DCF3E5217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08244-A759-2975-0DFE-805D44624A6B}"/>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57599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66A2-B098-997B-1222-F1E5672B05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D88528-7C6C-FC0B-E8D1-496F511B6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92378-69A0-DC5B-68B2-F902DDCACBA0}"/>
              </a:ext>
            </a:extLst>
          </p:cNvPr>
          <p:cNvSpPr>
            <a:spLocks noGrp="1"/>
          </p:cNvSpPr>
          <p:nvPr>
            <p:ph type="dt" sz="half" idx="10"/>
          </p:nvPr>
        </p:nvSpPr>
        <p:spPr/>
        <p:txBody>
          <a:bodyPr/>
          <a:lstStyle/>
          <a:p>
            <a:fld id="{EE2F7A0E-E7C7-CF4F-BE83-EDB0CED0567E}" type="datetimeFigureOut">
              <a:rPr lang="en-US" smtClean="0"/>
              <a:t>12/1/25</a:t>
            </a:fld>
            <a:endParaRPr lang="en-US"/>
          </a:p>
        </p:txBody>
      </p:sp>
      <p:sp>
        <p:nvSpPr>
          <p:cNvPr id="5" name="Footer Placeholder 4">
            <a:extLst>
              <a:ext uri="{FF2B5EF4-FFF2-40B4-BE49-F238E27FC236}">
                <a16:creationId xmlns:a16="http://schemas.microsoft.com/office/drawing/2014/main" id="{E11D776E-EDFB-B90D-6163-DA4B9D00A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35A0F-90A6-5971-0DD0-58D11F4C073C}"/>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324587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B846A-9F04-5198-6869-09537394DF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EEC5F-D343-0DFB-FB94-4995336135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DBD01-461E-7D3C-3DA9-A2504464832A}"/>
              </a:ext>
            </a:extLst>
          </p:cNvPr>
          <p:cNvSpPr>
            <a:spLocks noGrp="1"/>
          </p:cNvSpPr>
          <p:nvPr>
            <p:ph type="dt" sz="half" idx="10"/>
          </p:nvPr>
        </p:nvSpPr>
        <p:spPr/>
        <p:txBody>
          <a:bodyPr/>
          <a:lstStyle/>
          <a:p>
            <a:fld id="{EE2F7A0E-E7C7-CF4F-BE83-EDB0CED0567E}" type="datetimeFigureOut">
              <a:rPr lang="en-US" smtClean="0"/>
              <a:t>12/1/25</a:t>
            </a:fld>
            <a:endParaRPr lang="en-US"/>
          </a:p>
        </p:txBody>
      </p:sp>
      <p:sp>
        <p:nvSpPr>
          <p:cNvPr id="5" name="Footer Placeholder 4">
            <a:extLst>
              <a:ext uri="{FF2B5EF4-FFF2-40B4-BE49-F238E27FC236}">
                <a16:creationId xmlns:a16="http://schemas.microsoft.com/office/drawing/2014/main" id="{C017DD88-A2A9-EF01-68FD-9507BECF9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86E32-AA22-0DB1-859B-0FDE742CBF2A}"/>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87977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6635-9332-C653-9C2C-901F2E8817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E78AB-A8C8-16A0-235A-F0518754AC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263002-0208-BBFE-87A4-899F91665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B07B35-DD7D-3751-8DDA-E57B5F6C6187}"/>
              </a:ext>
            </a:extLst>
          </p:cNvPr>
          <p:cNvSpPr>
            <a:spLocks noGrp="1"/>
          </p:cNvSpPr>
          <p:nvPr>
            <p:ph type="dt" sz="half" idx="10"/>
          </p:nvPr>
        </p:nvSpPr>
        <p:spPr/>
        <p:txBody>
          <a:bodyPr/>
          <a:lstStyle/>
          <a:p>
            <a:fld id="{EE2F7A0E-E7C7-CF4F-BE83-EDB0CED0567E}" type="datetimeFigureOut">
              <a:rPr lang="en-US" smtClean="0"/>
              <a:t>12/1/25</a:t>
            </a:fld>
            <a:endParaRPr lang="en-US"/>
          </a:p>
        </p:txBody>
      </p:sp>
      <p:sp>
        <p:nvSpPr>
          <p:cNvPr id="6" name="Footer Placeholder 5">
            <a:extLst>
              <a:ext uri="{FF2B5EF4-FFF2-40B4-BE49-F238E27FC236}">
                <a16:creationId xmlns:a16="http://schemas.microsoft.com/office/drawing/2014/main" id="{585E31FE-D624-67B5-B557-CC5DCDEB7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CBEB6E-AB3E-E0C2-9007-E1BA5B69DB71}"/>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39713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C9776-61D7-39F8-3DA5-8C58316D91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CC412C-FAA1-4A56-8654-21DB540178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C6B557-A581-302A-56E5-5910C4F858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1EADA7-5A73-F006-3A32-EAE914256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8D12A-633C-23BF-1884-3B5576D2C1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245944-69BD-6D27-C84A-A36A20740554}"/>
              </a:ext>
            </a:extLst>
          </p:cNvPr>
          <p:cNvSpPr>
            <a:spLocks noGrp="1"/>
          </p:cNvSpPr>
          <p:nvPr>
            <p:ph type="dt" sz="half" idx="10"/>
          </p:nvPr>
        </p:nvSpPr>
        <p:spPr/>
        <p:txBody>
          <a:bodyPr/>
          <a:lstStyle/>
          <a:p>
            <a:fld id="{EE2F7A0E-E7C7-CF4F-BE83-EDB0CED0567E}" type="datetimeFigureOut">
              <a:rPr lang="en-US" smtClean="0"/>
              <a:t>12/1/25</a:t>
            </a:fld>
            <a:endParaRPr lang="en-US"/>
          </a:p>
        </p:txBody>
      </p:sp>
      <p:sp>
        <p:nvSpPr>
          <p:cNvPr id="8" name="Footer Placeholder 7">
            <a:extLst>
              <a:ext uri="{FF2B5EF4-FFF2-40B4-BE49-F238E27FC236}">
                <a16:creationId xmlns:a16="http://schemas.microsoft.com/office/drawing/2014/main" id="{DF5CDC82-16C2-19F5-9E16-0F50628907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576D6A-3D1A-FE0A-B65E-4D1709A1D75C}"/>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71426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1EB5-F381-15D0-1BDE-05940D3C46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03016C-19DE-BC7E-062D-09F34C6B4B9A}"/>
              </a:ext>
            </a:extLst>
          </p:cNvPr>
          <p:cNvSpPr>
            <a:spLocks noGrp="1"/>
          </p:cNvSpPr>
          <p:nvPr>
            <p:ph type="dt" sz="half" idx="10"/>
          </p:nvPr>
        </p:nvSpPr>
        <p:spPr/>
        <p:txBody>
          <a:bodyPr/>
          <a:lstStyle/>
          <a:p>
            <a:fld id="{EE2F7A0E-E7C7-CF4F-BE83-EDB0CED0567E}" type="datetimeFigureOut">
              <a:rPr lang="en-US" smtClean="0"/>
              <a:t>12/1/25</a:t>
            </a:fld>
            <a:endParaRPr lang="en-US"/>
          </a:p>
        </p:txBody>
      </p:sp>
      <p:sp>
        <p:nvSpPr>
          <p:cNvPr id="4" name="Footer Placeholder 3">
            <a:extLst>
              <a:ext uri="{FF2B5EF4-FFF2-40B4-BE49-F238E27FC236}">
                <a16:creationId xmlns:a16="http://schemas.microsoft.com/office/drawing/2014/main" id="{78DEC34F-8AD2-C28F-7097-A9AC5D2F5F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5DDD37-4B21-0C40-4F6B-084ED0D210AF}"/>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2721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BB2FA8-C53E-88EB-9BDC-61212441E3B0}"/>
              </a:ext>
            </a:extLst>
          </p:cNvPr>
          <p:cNvSpPr>
            <a:spLocks noGrp="1"/>
          </p:cNvSpPr>
          <p:nvPr>
            <p:ph type="dt" sz="half" idx="10"/>
          </p:nvPr>
        </p:nvSpPr>
        <p:spPr/>
        <p:txBody>
          <a:bodyPr/>
          <a:lstStyle/>
          <a:p>
            <a:fld id="{EE2F7A0E-E7C7-CF4F-BE83-EDB0CED0567E}" type="datetimeFigureOut">
              <a:rPr lang="en-US" smtClean="0"/>
              <a:t>12/1/25</a:t>
            </a:fld>
            <a:endParaRPr lang="en-US"/>
          </a:p>
        </p:txBody>
      </p:sp>
      <p:sp>
        <p:nvSpPr>
          <p:cNvPr id="3" name="Footer Placeholder 2">
            <a:extLst>
              <a:ext uri="{FF2B5EF4-FFF2-40B4-BE49-F238E27FC236}">
                <a16:creationId xmlns:a16="http://schemas.microsoft.com/office/drawing/2014/main" id="{F49DBD27-09C7-DB97-774F-C8F8233E45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B62771-6159-10F9-574D-AB61581DB2FE}"/>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11413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C967-E217-A5A0-188A-109EC54F5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A76A95-B9A4-79F1-99AF-AFC8841A6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800D2B-BF5E-B229-62F7-5B42289CA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CE3BBB-A36F-3A36-05D9-CF62E99FACA9}"/>
              </a:ext>
            </a:extLst>
          </p:cNvPr>
          <p:cNvSpPr>
            <a:spLocks noGrp="1"/>
          </p:cNvSpPr>
          <p:nvPr>
            <p:ph type="dt" sz="half" idx="10"/>
          </p:nvPr>
        </p:nvSpPr>
        <p:spPr/>
        <p:txBody>
          <a:bodyPr/>
          <a:lstStyle/>
          <a:p>
            <a:fld id="{EE2F7A0E-E7C7-CF4F-BE83-EDB0CED0567E}" type="datetimeFigureOut">
              <a:rPr lang="en-US" smtClean="0"/>
              <a:t>12/1/25</a:t>
            </a:fld>
            <a:endParaRPr lang="en-US"/>
          </a:p>
        </p:txBody>
      </p:sp>
      <p:sp>
        <p:nvSpPr>
          <p:cNvPr id="6" name="Footer Placeholder 5">
            <a:extLst>
              <a:ext uri="{FF2B5EF4-FFF2-40B4-BE49-F238E27FC236}">
                <a16:creationId xmlns:a16="http://schemas.microsoft.com/office/drawing/2014/main" id="{1E7A9C2D-549D-03A5-945F-02A9C18F2D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139CAF-E23C-A7AA-3D96-82A7540F4E1A}"/>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905097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A24B-CA0D-9BB5-F074-AD1299EAD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450E0F-1EDB-B0C4-2D9E-D77D9ECC6E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C26FE3-9E8C-25DB-5E86-08F613DC4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273DC-D82D-EB76-D988-D84F03BFE59D}"/>
              </a:ext>
            </a:extLst>
          </p:cNvPr>
          <p:cNvSpPr>
            <a:spLocks noGrp="1"/>
          </p:cNvSpPr>
          <p:nvPr>
            <p:ph type="dt" sz="half" idx="10"/>
          </p:nvPr>
        </p:nvSpPr>
        <p:spPr/>
        <p:txBody>
          <a:bodyPr/>
          <a:lstStyle/>
          <a:p>
            <a:fld id="{EE2F7A0E-E7C7-CF4F-BE83-EDB0CED0567E}" type="datetimeFigureOut">
              <a:rPr lang="en-US" smtClean="0"/>
              <a:t>12/1/25</a:t>
            </a:fld>
            <a:endParaRPr lang="en-US"/>
          </a:p>
        </p:txBody>
      </p:sp>
      <p:sp>
        <p:nvSpPr>
          <p:cNvPr id="6" name="Footer Placeholder 5">
            <a:extLst>
              <a:ext uri="{FF2B5EF4-FFF2-40B4-BE49-F238E27FC236}">
                <a16:creationId xmlns:a16="http://schemas.microsoft.com/office/drawing/2014/main" id="{ED1C4900-ABBA-17AC-9B4D-D085082948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F4D603-503D-9911-F289-18703A113F31}"/>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3318605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8F3C0A-3379-8A24-1C13-C95A673D8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A49D3A-32AC-044F-4AFC-97793CE13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3F11E-2D4D-0A54-8C8E-47E7FFBAC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2F7A0E-E7C7-CF4F-BE83-EDB0CED0567E}" type="datetimeFigureOut">
              <a:rPr lang="en-US" smtClean="0"/>
              <a:t>12/1/25</a:t>
            </a:fld>
            <a:endParaRPr lang="en-US"/>
          </a:p>
        </p:txBody>
      </p:sp>
      <p:sp>
        <p:nvSpPr>
          <p:cNvPr id="5" name="Footer Placeholder 4">
            <a:extLst>
              <a:ext uri="{FF2B5EF4-FFF2-40B4-BE49-F238E27FC236}">
                <a16:creationId xmlns:a16="http://schemas.microsoft.com/office/drawing/2014/main" id="{19FDDCD7-68CE-AD5B-B09D-6436D91420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5F943DD-9058-00F0-BE60-23FCD4E70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E7288C-A06B-C84E-BA03-37AA912F8F1E}" type="slidenum">
              <a:rPr lang="en-US" smtClean="0"/>
              <a:t>‹#›</a:t>
            </a:fld>
            <a:endParaRPr lang="en-US"/>
          </a:p>
        </p:txBody>
      </p:sp>
    </p:spTree>
    <p:extLst>
      <p:ext uri="{BB962C8B-B14F-4D97-AF65-F5344CB8AC3E}">
        <p14:creationId xmlns:p14="http://schemas.microsoft.com/office/powerpoint/2010/main" val="3155405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een and gold rectangular sign&#10;&#10;AI-generated content may be incorrect.">
            <a:extLst>
              <a:ext uri="{FF2B5EF4-FFF2-40B4-BE49-F238E27FC236}">
                <a16:creationId xmlns:a16="http://schemas.microsoft.com/office/drawing/2014/main" id="{B7C6D7DA-7375-AE1A-E6D0-214CBDDEC7C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6926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AFC22A-9189-FCDC-5A7F-345FBBE4777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board with white text&#10;&#10;AI-generated content may be incorrect.">
            <a:extLst>
              <a:ext uri="{FF2B5EF4-FFF2-40B4-BE49-F238E27FC236}">
                <a16:creationId xmlns:a16="http://schemas.microsoft.com/office/drawing/2014/main" id="{2312758B-19D8-3E68-582C-A827DA4FA5A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5615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01985D-A251-89E1-3AF3-AB50401227C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board with white text&#10;&#10;AI-generated content may be incorrect.">
            <a:extLst>
              <a:ext uri="{FF2B5EF4-FFF2-40B4-BE49-F238E27FC236}">
                <a16:creationId xmlns:a16="http://schemas.microsoft.com/office/drawing/2014/main" id="{745D2CCF-031D-2158-A22C-5AAE8C777FB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13614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F21D37A-D442-5492-1842-C06426356EB3}"/>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een background with white text&#10;&#10;AI-generated content may be incorrect.">
            <a:extLst>
              <a:ext uri="{FF2B5EF4-FFF2-40B4-BE49-F238E27FC236}">
                <a16:creationId xmlns:a16="http://schemas.microsoft.com/office/drawing/2014/main" id="{AEF293A6-9319-6240-31EC-86327FF956A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365756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3C3D07-A61A-71AF-CD0F-009A7DBCFE2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background with white text&#10;&#10;AI-generated content may be incorrect.">
            <a:extLst>
              <a:ext uri="{FF2B5EF4-FFF2-40B4-BE49-F238E27FC236}">
                <a16:creationId xmlns:a16="http://schemas.microsoft.com/office/drawing/2014/main" id="{096A60ED-58B5-7F56-0AF7-1FD104F91A9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2455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037F3E-2AD4-B8B9-E348-11AA9BD1B56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background with white text&#10;&#10;AI-generated content may be incorrect.">
            <a:extLst>
              <a:ext uri="{FF2B5EF4-FFF2-40B4-BE49-F238E27FC236}">
                <a16:creationId xmlns:a16="http://schemas.microsoft.com/office/drawing/2014/main" id="{A0F542E6-D1A7-EC6D-3AA0-0C1B8B118DA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9302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56F6B3-FD94-E69F-2681-DEF87B7717E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background with white text&#10;&#10;AI-generated content may be incorrect.">
            <a:extLst>
              <a:ext uri="{FF2B5EF4-FFF2-40B4-BE49-F238E27FC236}">
                <a16:creationId xmlns:a16="http://schemas.microsoft.com/office/drawing/2014/main" id="{E11842E4-7263-2EC6-79C2-6459E414C80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3593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0155EAF-5007-342F-36E3-1181EF02078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background with white text&#10;&#10;AI-generated content may be incorrect.">
            <a:extLst>
              <a:ext uri="{FF2B5EF4-FFF2-40B4-BE49-F238E27FC236}">
                <a16:creationId xmlns:a16="http://schemas.microsoft.com/office/drawing/2014/main" id="{E26D111B-C642-63E1-27F2-F01C04F3153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008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1DF5C3-F53A-0BA1-8377-C5D621011D0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AI-generated content may be incorrect.">
            <a:extLst>
              <a:ext uri="{FF2B5EF4-FFF2-40B4-BE49-F238E27FC236}">
                <a16:creationId xmlns:a16="http://schemas.microsoft.com/office/drawing/2014/main" id="{EDDD50DD-B2FA-D0A1-F080-33DBE2DE71D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3523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61F2C30-4721-37E1-1B6B-5149D23120E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and gold text on a green background&#10;&#10;AI-generated content may be incorrect.">
            <a:extLst>
              <a:ext uri="{FF2B5EF4-FFF2-40B4-BE49-F238E27FC236}">
                <a16:creationId xmlns:a16="http://schemas.microsoft.com/office/drawing/2014/main" id="{46A2337E-625F-BB81-520B-F9FB7C10AA6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369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2B995F-CEC5-50DE-99D1-A964E3789DC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book with white text&#10;&#10;AI-generated content may be incorrect.">
            <a:extLst>
              <a:ext uri="{FF2B5EF4-FFF2-40B4-BE49-F238E27FC236}">
                <a16:creationId xmlns:a16="http://schemas.microsoft.com/office/drawing/2014/main" id="{B35173A0-FF3A-AF14-17C0-4EAB59DDAD8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1986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EBBF7D-5D2A-B17D-CC51-4D7AD9BF8DB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ok on a green surface&#10;&#10;AI-generated content may be incorrect.">
            <a:extLst>
              <a:ext uri="{FF2B5EF4-FFF2-40B4-BE49-F238E27FC236}">
                <a16:creationId xmlns:a16="http://schemas.microsoft.com/office/drawing/2014/main" id="{EB8556B1-593B-A315-139F-F7C0E6ED1FD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5547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A788BA-EF6E-E9BE-7651-AF080ACAA7E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and person wearing blue and black robes&#10;&#10;AI-generated content may be incorrect.">
            <a:extLst>
              <a:ext uri="{FF2B5EF4-FFF2-40B4-BE49-F238E27FC236}">
                <a16:creationId xmlns:a16="http://schemas.microsoft.com/office/drawing/2014/main" id="{07797561-0601-4E4D-C16D-1D9481A42FD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0801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6D4B1FA-E36F-27FF-E589-2D43288BC13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in a robe&#10;&#10;AI-generated content may be incorrect.">
            <a:extLst>
              <a:ext uri="{FF2B5EF4-FFF2-40B4-BE49-F238E27FC236}">
                <a16:creationId xmlns:a16="http://schemas.microsoft.com/office/drawing/2014/main" id="{A8B06CCD-19B0-D507-E85B-CDD5C67E9D5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31131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7C762DF-E697-E74E-5831-8C433F425F7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book with white text&#10;&#10;AI-generated content may be incorrect.">
            <a:extLst>
              <a:ext uri="{FF2B5EF4-FFF2-40B4-BE49-F238E27FC236}">
                <a16:creationId xmlns:a16="http://schemas.microsoft.com/office/drawing/2014/main" id="{C6F23164-9F30-23A8-0337-6A49404C4E3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290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5489474-D8F0-9BDD-9736-8BDB4C7C1BD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rectangular object with white text&#10;&#10;AI-generated content may be incorrect.">
            <a:extLst>
              <a:ext uri="{FF2B5EF4-FFF2-40B4-BE49-F238E27FC236}">
                <a16:creationId xmlns:a16="http://schemas.microsoft.com/office/drawing/2014/main" id="{36548339-DC7D-A6B9-87E9-64735A2CF4B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66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EA12C0A-16AC-AD52-BFA4-9279EE4E0A1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board with white text&#10;&#10;AI-generated content may be incorrect.">
            <a:extLst>
              <a:ext uri="{FF2B5EF4-FFF2-40B4-BE49-F238E27FC236}">
                <a16:creationId xmlns:a16="http://schemas.microsoft.com/office/drawing/2014/main" id="{1878226A-83F4-8AA9-29C0-336061E2F0E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352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7587</TotalTime>
  <Words>1714</Words>
  <Application>Microsoft Macintosh PowerPoint</Application>
  <PresentationFormat>Widescreen</PresentationFormat>
  <Paragraphs>94</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Flowers, David</dc:creator>
  <cp:lastModifiedBy>Flowers, David</cp:lastModifiedBy>
  <cp:revision>110</cp:revision>
  <cp:lastPrinted>2025-12-05T14:14:56Z</cp:lastPrinted>
  <dcterms:created xsi:type="dcterms:W3CDTF">2025-11-21T13:39:51Z</dcterms:created>
  <dcterms:modified xsi:type="dcterms:W3CDTF">2025-12-05T15:47:52Z</dcterms:modified>
</cp:coreProperties>
</file>